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2" r:id="rId2"/>
    <p:sldId id="465" r:id="rId3"/>
    <p:sldId id="358" r:id="rId4"/>
    <p:sldId id="464" r:id="rId5"/>
    <p:sldId id="457" r:id="rId6"/>
    <p:sldId id="466" r:id="rId7"/>
    <p:sldId id="458" r:id="rId8"/>
    <p:sldId id="467" r:id="rId9"/>
    <p:sldId id="468" r:id="rId10"/>
    <p:sldId id="469" r:id="rId11"/>
    <p:sldId id="470" r:id="rId12"/>
    <p:sldId id="459" r:id="rId13"/>
    <p:sldId id="471" r:id="rId14"/>
    <p:sldId id="460" r:id="rId15"/>
    <p:sldId id="473" r:id="rId16"/>
    <p:sldId id="474" r:id="rId17"/>
    <p:sldId id="475" r:id="rId18"/>
    <p:sldId id="476" r:id="rId19"/>
    <p:sldId id="472" r:id="rId20"/>
    <p:sldId id="478" r:id="rId21"/>
    <p:sldId id="479" r:id="rId22"/>
    <p:sldId id="480" r:id="rId23"/>
    <p:sldId id="393" r:id="rId24"/>
    <p:sldId id="482" r:id="rId25"/>
    <p:sldId id="483" r:id="rId26"/>
    <p:sldId id="484" r:id="rId27"/>
    <p:sldId id="485" r:id="rId28"/>
    <p:sldId id="486" r:id="rId29"/>
    <p:sldId id="481" r:id="rId30"/>
    <p:sldId id="462" r:id="rId31"/>
    <p:sldId id="454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6205" autoAdjust="0"/>
  </p:normalViewPr>
  <p:slideViewPr>
    <p:cSldViewPr snapToGrid="0">
      <p:cViewPr varScale="1">
        <p:scale>
          <a:sx n="56" d="100"/>
          <a:sy n="56" d="100"/>
        </p:scale>
        <p:origin x="11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Niveles de CPI realizada por Proveedores durante el 2015</a:t>
            </a:r>
          </a:p>
        </c:rich>
      </c:tx>
      <c:layout>
        <c:manualLayout>
          <c:xMode val="edge"/>
          <c:yMode val="edge"/>
          <c:x val="2.2402668416447943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Hoja1!$B$3:$B$5</c:f>
              <c:strCache>
                <c:ptCount val="3"/>
                <c:pt idx="0">
                  <c:v>Productos Innovadores</c:v>
                </c:pt>
                <c:pt idx="1">
                  <c:v>Servicios Innovadores</c:v>
                </c:pt>
                <c:pt idx="2">
                  <c:v>Procesos Innovadores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429440"/>
        <c:axId val="243432704"/>
      </c:barChart>
      <c:catAx>
        <c:axId val="2434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43432704"/>
        <c:crosses val="autoZero"/>
        <c:auto val="1"/>
        <c:lblAlgn val="ctr"/>
        <c:lblOffset val="100"/>
        <c:noMultiLvlLbl val="0"/>
      </c:catAx>
      <c:valAx>
        <c:axId val="24343270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434294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07-07-2016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innovation-procureme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18311" y="2591199"/>
            <a:ext cx="9941791" cy="461664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CPI - Compra </a:t>
            </a:r>
            <a:r>
              <a:rPr lang="es-CL" sz="51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 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Innovadora</a:t>
            </a:r>
          </a:p>
          <a:p>
            <a:pPr algn="ctr"/>
            <a:r>
              <a:rPr lang="es-CL" sz="4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comprar productos</a:t>
            </a:r>
          </a:p>
          <a:p>
            <a:pPr algn="ctr"/>
            <a:r>
              <a:rPr lang="es-CL" sz="48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licitar necesidades</a:t>
            </a:r>
            <a:endParaRPr lang="es-CL" sz="7200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9518" y="264238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Definiciones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1541" t="16905" r="12594" b="7326"/>
          <a:stretch/>
        </p:blipFill>
        <p:spPr bwMode="auto">
          <a:xfrm>
            <a:off x="1710008" y="1124708"/>
            <a:ext cx="9176527" cy="5479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9518" y="1929270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2163138" y="2964663"/>
            <a:ext cx="8412848" cy="30241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Estudio contempló: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Revisión de Artículos Científicos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Informes Organismos Internacionales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Marcos Regulatorios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Entrevistas tanto a Compradores como Vendedores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Encuesta tanto a Compradores como Vendedores</a:t>
            </a: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417" y="1550615"/>
            <a:ext cx="9941791" cy="23544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una Compra Publica Innovadora?: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23383" t="36300" r="21225" b="13565"/>
          <a:stretch/>
        </p:blipFill>
        <p:spPr bwMode="auto">
          <a:xfrm>
            <a:off x="2092888" y="3122762"/>
            <a:ext cx="7378916" cy="3481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8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8074" y="515445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los Compradores: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4195" y="1731297"/>
            <a:ext cx="3462728" cy="1887696"/>
          </a:xfrm>
          <a:prstGeom prst="rect">
            <a:avLst/>
          </a:prstGeom>
          <a:solidFill>
            <a:srgbClr val="4D40A5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12%</a:t>
            </a:r>
          </a:p>
          <a:p>
            <a:pPr algn="ctr"/>
            <a:r>
              <a:rPr lang="es-ES" sz="4300" dirty="0">
                <a:solidFill>
                  <a:schemeClr val="bg1"/>
                </a:solidFill>
              </a:rPr>
              <a:t>compradores</a:t>
            </a:r>
          </a:p>
        </p:txBody>
      </p:sp>
      <p:sp>
        <p:nvSpPr>
          <p:cNvPr id="9" name="Marcador de contenido 4"/>
          <p:cNvSpPr>
            <a:spLocks noGrp="1"/>
          </p:cNvSpPr>
          <p:nvPr>
            <p:ph idx="1"/>
          </p:nvPr>
        </p:nvSpPr>
        <p:spPr>
          <a:xfrm>
            <a:off x="4129962" y="1887529"/>
            <a:ext cx="7509948" cy="787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12% de los Compradores declararon haber adquirido Innovación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/>
          <a:srcRect l="14596" t="24452" r="14800" b="12759"/>
          <a:stretch/>
        </p:blipFill>
        <p:spPr bwMode="auto">
          <a:xfrm>
            <a:off x="4287327" y="2865887"/>
            <a:ext cx="6530197" cy="3547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74305" y="334397"/>
            <a:ext cx="9941791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3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Sofisticación de la Innovación</a:t>
            </a:r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18708" t="15876" r="20089" b="15576"/>
          <a:stretch/>
        </p:blipFill>
        <p:spPr bwMode="auto">
          <a:xfrm>
            <a:off x="556721" y="1954709"/>
            <a:ext cx="5868904" cy="4018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Marcador de contenido 4"/>
          <p:cNvSpPr>
            <a:spLocks noGrp="1"/>
          </p:cNvSpPr>
          <p:nvPr>
            <p:ph idx="1"/>
          </p:nvPr>
        </p:nvSpPr>
        <p:spPr>
          <a:xfrm>
            <a:off x="6425625" y="2499979"/>
            <a:ext cx="5766375" cy="2927842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Ministerios y Salud adquirieron productos completamente novedosas</a:t>
            </a:r>
          </a:p>
          <a:p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FF.AA han adquirido un 67% de servicios existentes en el mundo pero nuevos para Chile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Ningún organismo declaró adquirir soluciones completamente novedosas en cuanto a procesos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062" y="480940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los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180" y="1495675"/>
            <a:ext cx="3496027" cy="1887696"/>
          </a:xfrm>
          <a:prstGeom prst="rect">
            <a:avLst/>
          </a:prstGeom>
          <a:solidFill>
            <a:srgbClr val="1498F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FFFFFF"/>
                </a:solidFill>
              </a:rPr>
              <a:t>25%</a:t>
            </a:r>
            <a:endParaRPr lang="es-ES" sz="7200" dirty="0">
              <a:solidFill>
                <a:srgbClr val="FFFFFF"/>
              </a:solidFill>
            </a:endParaRPr>
          </a:p>
          <a:p>
            <a:pPr algn="ctr"/>
            <a:r>
              <a:rPr lang="es-ES" sz="4300" dirty="0">
                <a:solidFill>
                  <a:srgbClr val="FFFFFF"/>
                </a:solidFill>
              </a:rPr>
              <a:t>proveedores</a:t>
            </a:r>
          </a:p>
        </p:txBody>
      </p:sp>
      <p:sp>
        <p:nvSpPr>
          <p:cNvPr id="9" name="Marcador de contenido 4"/>
          <p:cNvSpPr>
            <a:spLocks noGrp="1"/>
          </p:cNvSpPr>
          <p:nvPr>
            <p:ph idx="1"/>
          </p:nvPr>
        </p:nvSpPr>
        <p:spPr>
          <a:xfrm>
            <a:off x="4371502" y="1656788"/>
            <a:ext cx="7509948" cy="787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Proveedores declararon haber vendido Innovación al Estado.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553802"/>
              </p:ext>
            </p:extLst>
          </p:nvPr>
        </p:nvGraphicFramePr>
        <p:xfrm>
          <a:off x="4499325" y="2439522"/>
          <a:ext cx="7042818" cy="377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9062" y="480940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Sofisticación de la </a:t>
            </a:r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Innovación: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14170" t="16128" r="14979" b="11016"/>
          <a:stretch/>
        </p:blipFill>
        <p:spPr bwMode="auto">
          <a:xfrm>
            <a:off x="2348023" y="2046723"/>
            <a:ext cx="6864987" cy="4147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60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993" y="493402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según tamaño de Empresa Proveedora: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2616" t="27216" r="13685" b="20864"/>
          <a:stretch/>
        </p:blipFill>
        <p:spPr bwMode="auto">
          <a:xfrm>
            <a:off x="1949569" y="2169068"/>
            <a:ext cx="7938638" cy="3714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8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993" y="493402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Espacios para la Innovación según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18710" t="20916" r="20208" b="9268"/>
          <a:stretch/>
        </p:blipFill>
        <p:spPr bwMode="auto">
          <a:xfrm>
            <a:off x="2157771" y="2069435"/>
            <a:ext cx="7522234" cy="4107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4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19557" t="25451" r="20510" b="6749"/>
          <a:stretch/>
        </p:blipFill>
        <p:spPr bwMode="auto">
          <a:xfrm>
            <a:off x="2195738" y="2066361"/>
            <a:ext cx="7258812" cy="412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47993" y="493402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Espacios para la Innovación según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417" y="1368150"/>
            <a:ext cx="9941791" cy="46012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Contexto:</a:t>
            </a:r>
            <a:endParaRPr lang="es-C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2013-2014 El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hace énfasis en la Innovación en el Sector Publico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año 2014 se ejecuta un proyecto GIP (Gestión de la Innovación en el Sector Publico) para incorporar habilidades de Innovación e intentar implementar un sistema de Gestión de la Innovación en ChileCompra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2015 - Se finaliza el proyecto GIP y se decide implementar una Unidad de Innovación en ChileCompra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2016 – Se crea la Unidad de Innovación en ChileCompra con varios objetivos, entre estos estructurar e implementar un Sistema de Gestión de la Innovación y abordar el desafío de la Compra Publica Innovadora en ChileCompra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47993" y="493402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Espacios para la Innovación según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8992" t="12852" r="19516" b="11794"/>
          <a:stretch/>
        </p:blipFill>
        <p:spPr bwMode="auto">
          <a:xfrm>
            <a:off x="2225615" y="1912793"/>
            <a:ext cx="7781027" cy="4522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38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47993" y="493402"/>
            <a:ext cx="9941791" cy="20159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Espacios para la Innovación según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20119" t="34775" r="20092" b="20103"/>
          <a:stretch/>
        </p:blipFill>
        <p:spPr bwMode="auto">
          <a:xfrm>
            <a:off x="2917321" y="2303414"/>
            <a:ext cx="6761515" cy="3786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9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47994" y="493402"/>
            <a:ext cx="4141592" cy="38625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Espacios para la Innovación según Proveedores: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25793" t="10584" r="26455" b="7012"/>
          <a:stretch/>
        </p:blipFill>
        <p:spPr bwMode="auto">
          <a:xfrm>
            <a:off x="5788313" y="493402"/>
            <a:ext cx="6081634" cy="611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4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Bolsas de Agua para Desastres Naturales: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Necesidad: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Continuamente Chile es golpeado por alguna catástrofe natural. En los últimos años las inundaciones han sido de proporciones considerables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solución tradicional era bloquear el flujo de agua con sacos de arena que son pesados, difícil de administrar, almacenar, reutilizar, transportar y distribuir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situaciones de inundaciones generan enormes costos tanto al sector publico como privado en caso de no controlarse.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Solución Innovadora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Bolsas de contención de agua que permiten controlar flujos hasta 1,5 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altura sin limite de largo. 150 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despliegan en 7 minutos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 útil para personas mayores, de movilidad reducida o con alguna discapacidad porque es liviano, simple de instalar, reutilizable, bajo costo de mantención y transporte</a:t>
            </a:r>
          </a:p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Solución mucho mas tiempo-eficiente que los sacos de arena tradicionales</a:t>
            </a:r>
            <a:endParaRPr lang="es-ES" sz="2000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Bolsas de Agua para Desastres Naturales: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Facilitadores/Obstructores: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dificultad fue ofrecer el producto a través del Convenio Marco ya que en algunos casos hay que esperar hasta 5 años para que abra nuevamente la licitación de la compra de un tipo de articulo en particular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participar de convenio marco, debe contar con un amplio stock lo que resulta complejo para pequeñas empresas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solución mas innovadora es generalmente mas costosa a corto plazo, a pesar de las claras ventajas a mediano y largo plazo. Esto no siempre es valorado por los compradores</a:t>
            </a:r>
          </a:p>
          <a:p>
            <a:pPr marL="0" indent="0" algn="just">
              <a:buNone/>
            </a:pP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9131" t="33768" r="19796" b="34732"/>
          <a:stretch/>
        </p:blipFill>
        <p:spPr bwMode="auto">
          <a:xfrm>
            <a:off x="1898075" y="4502436"/>
            <a:ext cx="7780475" cy="1928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2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 de Auto-Consulta para Tribunales Tributarios Aduaneros: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estaba dejando un importante segmento de la población sin cobertura de información al no tener acceso a internet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requería una solución que permitiera optimizar sus recursos humanos, reducir el consumo de papel y hacer mas eficiente la gestión para dar una mejor atención.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Solución Innovadora: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contrató un servicio de desarrollo e implementación de módulos de auto-consulta (tótems)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Estos módulos cuentan con características particulares como tomas de aire personalizadas, fuentes de poder reforzadas, resguardo metálico del equipo y pigmentos resistentes 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Módulos de Auto-Consulta para Tribunales Tributarios Aduaneros: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Facilitadores/Obstructores: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consideró un diseño flexible para las bases técnicas y administrativas del contrato. Se dejó mayor libertad para que el proveedor entregue una propuesta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apostó por una comunicación fluida con la contraparte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implementación de un prototipo inicial fue uno de los elementos clave del éxito porque permitió mejorar los detalles que no se habían previsto, y ajustar el producto al máximo posible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superando incluso las expectativas del contratante. </a:t>
            </a:r>
          </a:p>
          <a:p>
            <a:pPr marL="0" indent="0" algn="just">
              <a:buNone/>
            </a:pP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23390" t="48383" r="23894" b="25400"/>
          <a:stretch/>
        </p:blipFill>
        <p:spPr bwMode="auto">
          <a:xfrm>
            <a:off x="1788255" y="3999026"/>
            <a:ext cx="8252891" cy="2604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1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Retiro y reciclaje de aceite domiciliario para convertirlo en </a:t>
            </a:r>
            <a:r>
              <a:rPr lang="es-ES" sz="2000" b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</a:t>
            </a: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aceite comestible es una agente altamente contaminante de los recursos hídricos.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 5 años la Municipalidad de La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Pintana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(sur de Santiago) comenzó un programa de retiro y reciclaje de aceite comestible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Municipalidad se vio en la necesidad de comprar un filtro de alta tecnología para mejorar el proceso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Solución Innovadora: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Municipalidad tuvo que adquirir un filtro cerámico ultra poroso de alta resistencia que permite aislar el agua de las grasas de forma rápida y eficiente.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una solución pionera en el país, y ha permitido acumular conocimiento y experiencia en el tratamiento de estos residuos lo que ha generado gran interés por parte de otros organismos públicos.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401652"/>
            <a:ext cx="11018025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Éxito de CPI en Chile…</a:t>
            </a:r>
            <a:endParaRPr lang="es-CL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569343" y="1207696"/>
            <a:ext cx="10921042" cy="5223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Retiro y reciclaje de aceite domiciliario para convertirlo en </a:t>
            </a:r>
            <a:r>
              <a:rPr lang="es-ES" sz="2000" b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BioDiesel</a:t>
            </a: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sz="2000" b="1" dirty="0" smtClean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Facilitadores/Obstructores: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han reportado ciertas dificultades del sistema en la compra de repuestos o insumos de alta especificidad, por lo que se han declarado varias licitaciones desiertas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Debido a que las bases no permiten modificaciones a posteriori ni espacio para la comunicación con los proveedores para incorporar mejoras sugeridas por estos, es que se debe incurrir en costosos estudios y el diseño de nuevos mecanismos y soluciones que se deben transferir al proveedor.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8291" t="39816" r="18764" b="28426"/>
          <a:stretch/>
        </p:blipFill>
        <p:spPr bwMode="auto">
          <a:xfrm>
            <a:off x="1359029" y="4153570"/>
            <a:ext cx="9216955" cy="2450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30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1688639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Desafíos Futuros …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1854679" y="2756139"/>
            <a:ext cx="8229600" cy="3213339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Conectarnos con Actores relevantes en el Ecosistema de Innovación Nacional (CORFO, Laboratorio de Gobierno, INAPI, CNID, otros)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 de nuevos tipos de Compra Pública que fomenten el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-diseño y la colaboración entre proveedores y compradores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nuevos mecanismos que permitan la participación de innovaciones en los distintos tipos de compras publicas existentes.</a:t>
            </a: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417" y="1678704"/>
            <a:ext cx="9941791" cy="30623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Inquietud: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Desde hace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 se venia escuchando el tema de la Compra Publica Innovadora pero solo en 2do plano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Últimamente el concepto de Innovación está entrando muy fuerte en Chile en todos los niveles, por lo que se están haciendo esfuerzos para incorporar Innovación en el Sector Publico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2015-2016 - Se decide hacer un estudio del Estado Actual de la Compra Publica Innovadora en Chile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7417" y="1688639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Desafíos Futuros …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Marcador de contenido 4"/>
          <p:cNvSpPr>
            <a:spLocks noGrp="1"/>
          </p:cNvSpPr>
          <p:nvPr>
            <p:ph idx="1"/>
          </p:nvPr>
        </p:nvSpPr>
        <p:spPr>
          <a:xfrm>
            <a:off x="1854679" y="2756139"/>
            <a:ext cx="8229600" cy="3247845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Oportunidad de Desarrollar Empresas innovadoras y nuevas industrias focalizadas en la innovación con un suministro constante a los organismos del Estado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 y mecanismos para fomentar el Gasto en I+D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Compradores: Adquirir habilidades y conocimientos en temas de innovación para salir a comunicar necesidades y no productos y servicios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Proveedores: Capacitación y competencias en Gestión de la Innovación para perderle el miedo a explorar,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-crear y finalmente Innovar </a:t>
            </a: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18311" y="2591199"/>
            <a:ext cx="9941791" cy="29956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CPI - Compra </a:t>
            </a:r>
            <a:r>
              <a:rPr lang="es-CL" sz="51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 Innovadora</a:t>
            </a:r>
          </a:p>
          <a:p>
            <a:pPr algn="ctr"/>
            <a:r>
              <a:rPr lang="es-CL" sz="4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comprar </a:t>
            </a:r>
            <a:r>
              <a:rPr lang="es-CL" sz="43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</a:p>
          <a:p>
            <a:pPr algn="ctr"/>
            <a:r>
              <a:rPr lang="es-CL" sz="43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s-CL" sz="4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licitar necesidades</a:t>
            </a:r>
            <a:endParaRPr lang="es-CL" sz="6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/>
          <a:srcRect l="31902" t="10265" r="32281" b="7626"/>
          <a:stretch/>
        </p:blipFill>
        <p:spPr bwMode="auto">
          <a:xfrm>
            <a:off x="3540760" y="317182"/>
            <a:ext cx="5110480" cy="622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9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contenido 4"/>
          <p:cNvSpPr>
            <a:spLocks noGrp="1"/>
          </p:cNvSpPr>
          <p:nvPr>
            <p:ph idx="1"/>
          </p:nvPr>
        </p:nvSpPr>
        <p:spPr>
          <a:xfrm>
            <a:off x="1854679" y="2756140"/>
            <a:ext cx="8229600" cy="203833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un levantamiento de información, análisis y estudio del estado actual en Chile y mejores prácticas a nivel regional y global respecto a los principales promotores y obstaculizadores de la </a:t>
            </a:r>
            <a:r>
              <a:rPr lang="es-ES" sz="2000" b="1" dirty="0" smtClean="0">
                <a:solidFill>
                  <a:srgbClr val="4D40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Pública de Innovación en los sistemas de compras públicas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tanto por parte de la oferta como de la demanda, que permita identificar oportunidades y priorizar planes de trabajo.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7417" y="1688639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del Estudio: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7417" y="616876"/>
            <a:ext cx="9941791" cy="23544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Algunas Conclusiones del Estudio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idx="1"/>
          </p:nvPr>
        </p:nvSpPr>
        <p:spPr>
          <a:xfrm>
            <a:off x="0" y="2256496"/>
            <a:ext cx="12192000" cy="434734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CPI es un fenómeno incipiente y excepcional en el SCP Chileno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 no cuenta actualmente con mecanismos específicos que fomenten la CPI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Marco Regulatorio es percibido como demasiado Rígido por Compradores y Proveedores, lo cual obstruye propuestas innovadoras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necesidades se identifican de manera poco colaborativa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SCP Chileno está débilmente conectado al Ecosistema de Innovación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una percepción por parte de los proveedores de que el sector público no tiene mayor interés en adquirir soluciones innovadoras 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proveedores tienden a ofrecer soluciones innovadoras al sector privado antes que al publico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compradores creen que los proveedores carecen de flexibilidad para afrontar contingencias</a:t>
            </a: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7417" y="1688639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CPI: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idx="1"/>
          </p:nvPr>
        </p:nvSpPr>
        <p:spPr>
          <a:xfrm>
            <a:off x="817417" y="2803061"/>
            <a:ext cx="10903789" cy="203833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 Crecimiento Económico, acerca el mercado a pequeñas y medianas empresas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Fortalece y Fomenta la Innovación de Productos y Servicios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 la calidad de Productos y Servicios en mercados donde el Estado es comprador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Respuesta a los Desafío Sociales</a:t>
            </a: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1642678" y="4936648"/>
            <a:ext cx="10078528" cy="101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r>
              <a:rPr lang="es-ES" sz="2000" i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i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Procurement</a:t>
            </a: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000" i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s-ES" sz="2000" i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i="1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</a:t>
            </a:r>
            <a:r>
              <a:rPr lang="es-E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7417" y="1688639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dice la Academia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idx="1"/>
          </p:nvPr>
        </p:nvSpPr>
        <p:spPr>
          <a:xfrm>
            <a:off x="817417" y="2803061"/>
            <a:ext cx="10903789" cy="2038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 4 tipos de Políticas para fomentar la Innovación:</a:t>
            </a:r>
          </a:p>
          <a:p>
            <a:pPr marL="45720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</a:t>
            </a:r>
          </a:p>
          <a:p>
            <a:pPr marL="45720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Subsidios a la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I+D+i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las empresas</a:t>
            </a:r>
          </a:p>
          <a:p>
            <a:pPr marL="45720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Inversión en Infraestructura (investigación básica en Universidades)</a:t>
            </a:r>
          </a:p>
          <a:p>
            <a:pPr marL="457200" indent="-457200" algn="just">
              <a:buAutoNum type="arabicPeriod"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Publicas</a:t>
            </a:r>
          </a:p>
          <a:p>
            <a:pPr marL="457200" indent="-457200" algn="just">
              <a:buAutoNum type="arabicPeriod"/>
            </a:pP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1642678" y="5213034"/>
            <a:ext cx="10078528" cy="1019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i="1" dirty="0" err="1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Aschhoff</a:t>
            </a:r>
            <a:r>
              <a:rPr lang="en-US" sz="2000" i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000" i="1" dirty="0" err="1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Sofka</a:t>
            </a:r>
            <a:r>
              <a:rPr lang="en-US" sz="2000" i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(2008) </a:t>
            </a:r>
            <a:r>
              <a:rPr lang="en-U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“Innovation </a:t>
            </a:r>
            <a:r>
              <a:rPr lang="en-US" sz="2000" i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Demand - Can Public </a:t>
            </a:r>
            <a:r>
              <a:rPr lang="en-U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Procurement Drive </a:t>
            </a:r>
            <a:r>
              <a:rPr lang="en-US" sz="2000" i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Success of Innovations</a:t>
            </a:r>
            <a:r>
              <a:rPr lang="en-U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 </a:t>
            </a:r>
          </a:p>
          <a:p>
            <a:pPr marL="0" indent="0" algn="r">
              <a:buNone/>
            </a:pPr>
            <a:r>
              <a:rPr lang="en-US" sz="2000" i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</a:t>
            </a:r>
            <a:r>
              <a:rPr lang="en-US" sz="2000" i="1" dirty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European Economic Research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123695" y="6603842"/>
            <a:ext cx="532923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0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 Chile – Ministerio de Hacienda – Dirección </a:t>
            </a:r>
            <a:r>
              <a:rPr lang="es-CL" sz="1000" dirty="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sz="1000" dirty="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518" y="1124708"/>
            <a:ext cx="3726217" cy="13388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endParaRPr lang="es-CL" sz="3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7417" y="1929270"/>
            <a:ext cx="9941791" cy="15696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CL" sz="51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Definiciones</a:t>
            </a:r>
            <a:r>
              <a:rPr lang="es-CL" sz="51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CL" sz="51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L" sz="43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idx="1"/>
          </p:nvPr>
        </p:nvSpPr>
        <p:spPr>
          <a:xfrm>
            <a:off x="558624" y="2964663"/>
            <a:ext cx="10903789" cy="3024116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 Publica de Innovación: </a:t>
            </a:r>
          </a:p>
          <a:p>
            <a:pPr marL="0" indent="0" algn="just">
              <a:buNone/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diferencia de una compra publica regular </a:t>
            </a:r>
            <a:r>
              <a:rPr lang="es-E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commodity</a:t>
            </a:r>
            <a:r>
              <a:rPr lang="es-E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 solo tiene el objetivo de satisfacer una necesidad sino de hacerlo mediante soluciones novedosas inexistentes en el mercado o significativamente mejoradas.</a:t>
            </a:r>
          </a:p>
          <a:p>
            <a:pPr algn="just"/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Procurement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</a:t>
            </a:r>
            <a:r>
              <a:rPr lang="es-ES" sz="2000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procurement for innovation is about innovative goods and services. It differs from 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pre-commercial procurement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which supports research and development activities, i.e. before innovative goods or services are ready to be procured.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AutoNum type="arabicPeriod"/>
            </a:pP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1832</Words>
  <Application>Microsoft Office PowerPoint</Application>
  <PresentationFormat>Panorámica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Martin Ojeda Gonzalez</cp:lastModifiedBy>
  <cp:revision>340</cp:revision>
  <dcterms:created xsi:type="dcterms:W3CDTF">2014-09-03T21:09:26Z</dcterms:created>
  <dcterms:modified xsi:type="dcterms:W3CDTF">2016-07-07T21:43:30Z</dcterms:modified>
</cp:coreProperties>
</file>